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3" r:id="rId6"/>
    <p:sldId id="2599" r:id="rId7"/>
    <p:sldId id="2583" r:id="rId8"/>
    <p:sldId id="2582" r:id="rId9"/>
    <p:sldId id="2606" r:id="rId10"/>
    <p:sldId id="2593" r:id="rId11"/>
    <p:sldId id="2594" r:id="rId12"/>
    <p:sldId id="2595" r:id="rId13"/>
    <p:sldId id="2610" r:id="rId14"/>
    <p:sldId id="2609" r:id="rId15"/>
    <p:sldId id="2596" r:id="rId16"/>
    <p:sldId id="2605" r:id="rId17"/>
    <p:sldId id="2591" r:id="rId18"/>
    <p:sldId id="2604" r:id="rId19"/>
    <p:sldId id="2612" r:id="rId20"/>
    <p:sldId id="2601" r:id="rId21"/>
    <p:sldId id="2586" r:id="rId22"/>
    <p:sldId id="2584" r:id="rId23"/>
    <p:sldId id="2611" r:id="rId24"/>
    <p:sldId id="2585" r:id="rId25"/>
    <p:sldId id="2602" r:id="rId26"/>
    <p:sldId id="2587" r:id="rId27"/>
    <p:sldId id="2603" r:id="rId28"/>
    <p:sldId id="2590" r:id="rId29"/>
    <p:sldId id="2600" r:id="rId30"/>
    <p:sldId id="2592" r:id="rId31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613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408" autoAdjust="0"/>
  </p:normalViewPr>
  <p:slideViewPr>
    <p:cSldViewPr snapToGrid="0">
      <p:cViewPr varScale="1">
        <p:scale>
          <a:sx n="59" d="100"/>
          <a:sy n="59" d="100"/>
        </p:scale>
        <p:origin x="1589" y="53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24.02.2025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24.02.2025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28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853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28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0256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24.02.2025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24.02.2025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olza.com/p/thermo-container/export/" TargetMode="External"/><Relationship Id="rId4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 dirty="0">
                <a:solidFill>
                  <a:srgbClr val="9BBB59"/>
                </a:solidFill>
              </a:rPr>
              <a:t>Container-Tracking &amp; Umweltdatenerfassung</a:t>
            </a:r>
            <a:endParaRPr lang="de-DE" sz="3200" b="1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24. Februar 2025</a:t>
            </a:fld>
            <a:endParaRPr lang="de-AT" dirty="0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/>
              <a:t>DI (FH) Günther Hutter, </a:t>
            </a:r>
            <a:r>
              <a:rPr lang="de-DE" dirty="0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11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research</a:t>
            </a:r>
          </a:p>
          <a:p>
            <a:r>
              <a:rPr lang="en-US" dirty="0"/>
              <a:t>Soldering</a:t>
            </a:r>
          </a:p>
          <a:p>
            <a:endParaRPr lang="en-US" dirty="0"/>
          </a:p>
          <a:p>
            <a:r>
              <a:rPr lang="en-US" dirty="0"/>
              <a:t>data acquisition/transmission</a:t>
            </a:r>
          </a:p>
          <a:p>
            <a:r>
              <a:rPr lang="en-US" dirty="0" err="1"/>
              <a:t>ArduinoIDE</a:t>
            </a:r>
            <a:r>
              <a:rPr lang="en-US" dirty="0"/>
              <a:t> --&gt; </a:t>
            </a:r>
            <a:r>
              <a:rPr lang="en-US" dirty="0" err="1"/>
              <a:t>PlatformIO</a:t>
            </a:r>
            <a:endParaRPr lang="en-US" dirty="0"/>
          </a:p>
          <a:p>
            <a:r>
              <a:rPr lang="en-US" dirty="0"/>
              <a:t>mesh network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  <a:p>
            <a:endParaRPr lang="en-US" dirty="0"/>
          </a:p>
          <a:p>
            <a:r>
              <a:rPr lang="en-US" dirty="0"/>
              <a:t>REST interface</a:t>
            </a:r>
          </a:p>
          <a:p>
            <a:r>
              <a:rPr lang="en-US" dirty="0"/>
              <a:t>authentication</a:t>
            </a:r>
          </a:p>
          <a:p>
            <a:endParaRPr lang="en-US" dirty="0"/>
          </a:p>
          <a:p>
            <a:r>
              <a:rPr lang="en-US" dirty="0"/>
              <a:t>data visualization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layout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simulation</a:t>
            </a:r>
            <a:endParaRPr lang="de-DE" dirty="0"/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 err="1"/>
              <a:t>positioning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endParaRPr lang="de-DE" dirty="0"/>
          </a:p>
          <a:p>
            <a:pPr lvl="1"/>
            <a:r>
              <a:rPr lang="de-DE" dirty="0" err="1"/>
              <a:t>login</a:t>
            </a:r>
            <a:r>
              <a:rPr lang="de-DE" dirty="0"/>
              <a:t>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link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r>
              <a:rPr lang="de-DE" dirty="0"/>
              <a:t>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(DG)</a:t>
            </a:r>
          </a:p>
          <a:p>
            <a:pPr lvl="1"/>
            <a:r>
              <a:rPr lang="de-DE" dirty="0" err="1"/>
              <a:t>color</a:t>
            </a:r>
            <a:endParaRPr lang="de-DE" dirty="0"/>
          </a:p>
          <a:p>
            <a:pPr lvl="1"/>
            <a:r>
              <a:rPr lang="en-US" dirty="0"/>
              <a:t>code for creating the</a:t>
            </a:r>
            <a:br>
              <a:rPr lang="en-US" dirty="0"/>
            </a:br>
            <a:r>
              <a:rPr lang="en-US" dirty="0"/>
              <a:t>JSON 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Milestones </a:t>
            </a:r>
            <a:r>
              <a:rPr lang="de-DE" dirty="0" err="1"/>
              <a:t>gantt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</a:t>
            </a:r>
            <a:r>
              <a:rPr lang="de-AT" dirty="0" err="1"/>
              <a:t>Cost</a:t>
            </a:r>
            <a:r>
              <a:rPr lang="de-AT" dirty="0"/>
              <a:t> </a:t>
            </a:r>
            <a:r>
              <a:rPr lang="de-AT" dirty="0" err="1"/>
              <a:t>estimation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en-US" dirty="0"/>
              <a:t>fictitious salary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 total</a:t>
            </a:r>
          </a:p>
          <a:p>
            <a:pPr lvl="1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 total</a:t>
            </a: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hardware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printing the DT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Data </a:t>
            </a:r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sheets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6E204-524C-0E6B-F98B-9B2749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content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CD81D4-72AF-396C-BA3D-C799E14B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  <a:p>
            <a:r>
              <a:rPr lang="de-AT" dirty="0"/>
              <a:t>Goals</a:t>
            </a:r>
          </a:p>
          <a:p>
            <a:r>
              <a:rPr lang="de-AT" dirty="0"/>
              <a:t>Partner/</a:t>
            </a:r>
            <a:r>
              <a:rPr lang="de-AT" dirty="0" err="1"/>
              <a:t>Conceptual</a:t>
            </a:r>
            <a:r>
              <a:rPr lang="de-AT" dirty="0"/>
              <a:t> </a:t>
            </a:r>
            <a:r>
              <a:rPr lang="de-AT" dirty="0" err="1"/>
              <a:t>formulation</a:t>
            </a:r>
            <a:endParaRPr lang="de-AT" dirty="0"/>
          </a:p>
          <a:p>
            <a:r>
              <a:rPr lang="de-AT" dirty="0"/>
              <a:t>SDGs</a:t>
            </a:r>
          </a:p>
          <a:p>
            <a:r>
              <a:rPr lang="de-AT" dirty="0" err="1"/>
              <a:t>Allocation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r>
              <a:rPr lang="de-AT" dirty="0"/>
              <a:t>Progress</a:t>
            </a:r>
          </a:p>
          <a:p>
            <a:r>
              <a:rPr lang="de-AT"/>
              <a:t>PM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922159-165C-E0DB-CD99-8EDA2CCD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EDC5C9-FCB8-C5FF-0272-595B59DD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740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 err="1">
                <a:solidFill>
                  <a:srgbClr val="9BBB59"/>
                </a:solidFill>
              </a:rPr>
              <a:t>Additionals</a:t>
            </a:r>
            <a:endParaRPr lang="en-US" sz="6600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 dirty="0"/>
              <a:t>2024-02-23: </a:t>
            </a:r>
            <a:r>
              <a:rPr lang="de-DE" sz="3200" dirty="0" err="1"/>
              <a:t>Approval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DT</a:t>
            </a:r>
          </a:p>
          <a:p>
            <a:pPr lvl="1"/>
            <a:r>
              <a:rPr lang="en-US" sz="2800" dirty="0"/>
              <a:t>submission of the application by the students</a:t>
            </a:r>
          </a:p>
          <a:p>
            <a:pPr lvl="1"/>
            <a:r>
              <a:rPr lang="en-US" sz="2800" dirty="0"/>
              <a:t>DT documentation has been completed and signed</a:t>
            </a:r>
          </a:p>
          <a:p>
            <a:r>
              <a:rPr lang="de-DE" sz="3200" dirty="0"/>
              <a:t>2024-05-09: </a:t>
            </a:r>
            <a:r>
              <a:rPr lang="en-US" sz="3200" dirty="0"/>
              <a:t>Project plan rough draft completed</a:t>
            </a:r>
            <a:endParaRPr lang="de-DE" sz="3200" dirty="0"/>
          </a:p>
          <a:p>
            <a:pPr lvl="1"/>
            <a:r>
              <a:rPr lang="de-DE" sz="2800" dirty="0" err="1"/>
              <a:t>objectives</a:t>
            </a:r>
            <a:r>
              <a:rPr lang="de-DE" sz="2800" dirty="0"/>
              <a:t>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pPr lvl="1"/>
            <a:r>
              <a:rPr lang="de-DE" sz="2800" dirty="0" err="1"/>
              <a:t>project</a:t>
            </a:r>
            <a:r>
              <a:rPr lang="de-DE" sz="2800" dirty="0"/>
              <a:t> plan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r>
              <a:rPr lang="de-DE" sz="3200" dirty="0"/>
              <a:t>2024-06-01: Hardware </a:t>
            </a:r>
            <a:r>
              <a:rPr lang="de-DE" sz="3200" dirty="0" err="1"/>
              <a:t>component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 </a:t>
            </a:r>
            <a:r>
              <a:rPr lang="de-DE" sz="3200" dirty="0" err="1"/>
              <a:t>completed</a:t>
            </a:r>
            <a:endParaRPr lang="de-DE" sz="3200" dirty="0"/>
          </a:p>
          <a:p>
            <a:pPr lvl="1"/>
            <a:r>
              <a:rPr lang="en-US" sz="2800" dirty="0"/>
              <a:t>determination of components</a:t>
            </a:r>
          </a:p>
          <a:p>
            <a:pPr lvl="1"/>
            <a:r>
              <a:rPr lang="en-US" sz="2800" dirty="0"/>
              <a:t>price calculation</a:t>
            </a:r>
          </a:p>
          <a:p>
            <a:pPr lvl="1"/>
            <a:r>
              <a:rPr lang="en-US" sz="2800" dirty="0"/>
              <a:t>schedule calculation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Databases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eneral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container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information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ensor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Initial presentation of the DT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GB" sz="2800" noProof="0" dirty="0"/>
              <a:t>summarise progress</a:t>
            </a:r>
          </a:p>
          <a:p>
            <a:pPr lvl="1"/>
            <a:r>
              <a:rPr lang="en-GB" sz="2800" noProof="0" dirty="0"/>
              <a:t>create</a:t>
            </a:r>
            <a:r>
              <a:rPr lang="de-DE" sz="2800" dirty="0"/>
              <a:t> Gantt </a:t>
            </a:r>
            <a:r>
              <a:rPr lang="de-DE" sz="2800" dirty="0" err="1"/>
              <a:t>chart</a:t>
            </a:r>
            <a:endParaRPr lang="de-DE" sz="2800" dirty="0"/>
          </a:p>
          <a:p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architecture</a:t>
            </a: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2800" dirty="0"/>
              <a:t>server is ready for use</a:t>
            </a:r>
          </a:p>
          <a:p>
            <a:pPr lvl="1"/>
            <a:r>
              <a:rPr lang="en-US" sz="2800" dirty="0"/>
              <a:t>REST interface</a:t>
            </a:r>
          </a:p>
          <a:p>
            <a:pPr lvl="1"/>
            <a:r>
              <a:rPr lang="en-US" sz="2800" dirty="0"/>
              <a:t>access can be granted from anywhere</a:t>
            </a: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Prototype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hardware components purchased and delivered</a:t>
            </a:r>
          </a:p>
          <a:p>
            <a:pPr lvl="1"/>
            <a:r>
              <a:rPr lang="en-US" sz="2800" dirty="0"/>
              <a:t>soldering the components</a:t>
            </a:r>
          </a:p>
          <a:p>
            <a:pPr lvl="1"/>
            <a:r>
              <a:rPr lang="en-US" sz="2800" dirty="0"/>
              <a:t>data transmission via MQTT</a:t>
            </a:r>
          </a:p>
          <a:p>
            <a:r>
              <a:rPr lang="de-DE" sz="3200" dirty="0"/>
              <a:t>2024-10-23: </a:t>
            </a:r>
            <a:r>
              <a:rPr lang="en-US" sz="3200" dirty="0"/>
              <a:t>Second presentation of the DT</a:t>
            </a:r>
            <a:endParaRPr lang="de-DE" sz="3200" dirty="0"/>
          </a:p>
          <a:p>
            <a:pPr lvl="1"/>
            <a:r>
              <a:rPr lang="de-DE" sz="2800" dirty="0" err="1"/>
              <a:t>summarise</a:t>
            </a:r>
            <a:r>
              <a:rPr lang="de-DE" sz="2800" dirty="0"/>
              <a:t> </a:t>
            </a:r>
            <a:r>
              <a:rPr lang="de-DE" sz="2800" dirty="0" err="1"/>
              <a:t>progress</a:t>
            </a:r>
            <a:endParaRPr lang="de-DE" sz="2800" dirty="0"/>
          </a:p>
          <a:p>
            <a:r>
              <a:rPr lang="de-DE" sz="3200" dirty="0"/>
              <a:t>2024-11-03: Position </a:t>
            </a:r>
            <a:r>
              <a:rPr lang="de-DE" sz="3200" dirty="0" err="1"/>
              <a:t>algorithm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approximate position of the container</a:t>
            </a:r>
          </a:p>
          <a:p>
            <a:pPr lvl="1"/>
            <a:r>
              <a:rPr lang="en-US" sz="2800" dirty="0"/>
              <a:t>determine distance to neighboring containers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 dirty="0"/>
              <a:t>2024-11-30: (</a:t>
            </a:r>
            <a:r>
              <a:rPr lang="de-DE" sz="3200" dirty="0" err="1"/>
              <a:t>Directed</a:t>
            </a:r>
            <a:r>
              <a:rPr lang="de-DE" sz="3200" dirty="0"/>
              <a:t> </a:t>
            </a:r>
            <a:r>
              <a:rPr lang="de-DE" sz="3200" dirty="0" err="1"/>
              <a:t>Draggable</a:t>
            </a:r>
            <a:r>
              <a:rPr lang="de-DE" sz="3200" dirty="0"/>
              <a:t>) Graph </a:t>
            </a:r>
            <a:r>
              <a:rPr lang="de-DE" sz="3200" dirty="0" err="1"/>
              <a:t>Visualisation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noProof="0" dirty="0"/>
              <a:t>visualise container </a:t>
            </a:r>
            <a:r>
              <a:rPr lang="de-DE" sz="2800" dirty="0" err="1"/>
              <a:t>distances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others</a:t>
            </a:r>
            <a:endParaRPr lang="de-D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movable</a:t>
            </a:r>
            <a:r>
              <a:rPr lang="de-DE" sz="2800" dirty="0"/>
              <a:t> </a:t>
            </a:r>
            <a:r>
              <a:rPr lang="de-DE" sz="2800" dirty="0" err="1"/>
              <a:t>nodes</a:t>
            </a:r>
            <a:endParaRPr lang="de-DE" sz="2800" dirty="0"/>
          </a:p>
          <a:p>
            <a:r>
              <a:rPr lang="de-DE" sz="3200" dirty="0"/>
              <a:t>2025-01-31: Web </a:t>
            </a:r>
            <a:r>
              <a:rPr lang="de-DE" sz="3200" dirty="0" err="1"/>
              <a:t>application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query</a:t>
            </a:r>
            <a:r>
              <a:rPr lang="de-DE" sz="2800" dirty="0"/>
              <a:t> possible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attractive</a:t>
            </a:r>
            <a:r>
              <a:rPr lang="de-DE" sz="2800" dirty="0"/>
              <a:t> GUI</a:t>
            </a:r>
          </a:p>
          <a:p>
            <a:r>
              <a:rPr lang="de-DE" sz="3200" dirty="0"/>
              <a:t>2025-03-07: </a:t>
            </a:r>
            <a:r>
              <a:rPr lang="en-US" sz="3200" dirty="0"/>
              <a:t>Final submission of the DT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proofread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all three subtopics completed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DT submitted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PM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Server structure</a:t>
            </a:r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27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total of 250 million containers are transported worldwide every year </a:t>
            </a:r>
            <a:r>
              <a:rPr lang="en-US" sz="1600" dirty="0">
                <a:hlinkClick r:id="rId3"/>
              </a:rPr>
              <a:t>[1]</a:t>
            </a:r>
            <a:endParaRPr lang="en-US" sz="1600" dirty="0"/>
          </a:p>
          <a:p>
            <a:pPr lvl="1"/>
            <a:r>
              <a:rPr lang="en-US" dirty="0"/>
              <a:t>2.500.000 containers are damaged </a:t>
            </a:r>
            <a:r>
              <a:rPr lang="en-US" sz="1600" dirty="0">
                <a:hlinkClick r:id="rId4"/>
              </a:rPr>
              <a:t>[2]</a:t>
            </a:r>
            <a:endParaRPr lang="en-US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are lost </a:t>
            </a:r>
            <a:r>
              <a:rPr lang="en-US" sz="1600" dirty="0">
                <a:cs typeface="Calibri"/>
                <a:hlinkClick r:id="rId3"/>
              </a:rPr>
              <a:t>[1]</a:t>
            </a:r>
            <a:endParaRPr lang="en-US" dirty="0"/>
          </a:p>
          <a:p>
            <a:pPr lvl="1"/>
            <a:r>
              <a:rPr lang="en-US" dirty="0"/>
              <a:t>25% are temperature-controlled </a:t>
            </a:r>
            <a:r>
              <a:rPr lang="en-US" sz="1600" dirty="0">
                <a:hlinkClick r:id="rId5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/>
              <a:t>we want to enable customers to react to special conditions through continuous monitoring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</a:t>
            </a:r>
            <a:r>
              <a:rPr lang="en-US" b="0" i="0" dirty="0">
                <a:effectLst/>
                <a:latin typeface="+mj-lt"/>
              </a:rPr>
              <a:t>racking of containers during overseas transport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GPS 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</a:t>
            </a:r>
            <a:r>
              <a:rPr lang="en-US" b="0" i="0" dirty="0">
                <a:effectLst/>
                <a:latin typeface="+mj-lt"/>
              </a:rPr>
              <a:t>ollection of environmental data for a specific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temperature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humidity</a:t>
            </a:r>
            <a:r>
              <a:rPr lang="en-US" dirty="0">
                <a:latin typeface="+mj-lt"/>
              </a:rPr>
              <a:t>/</a:t>
            </a:r>
            <a:r>
              <a:rPr lang="en-US" b="0" i="0" dirty="0">
                <a:effectLst/>
                <a:latin typeface="+mj-lt"/>
              </a:rPr>
              <a:t>pressure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vibration</a:t>
            </a:r>
            <a:endParaRPr lang="en-US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</a:t>
            </a:r>
            <a:r>
              <a:rPr lang="en-US" b="0" i="0" dirty="0">
                <a:effectLst/>
                <a:latin typeface="+mj-lt"/>
              </a:rPr>
              <a:t>rovision of historical environmental data per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</a:t>
            </a:r>
            <a:r>
              <a:rPr lang="en-US" b="0" i="0" dirty="0">
                <a:effectLst/>
                <a:latin typeface="+mj-lt"/>
              </a:rPr>
              <a:t>evelopment of hardware prototypes for a proof of 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</a:t>
            </a:r>
            <a:r>
              <a:rPr lang="en-US" b="0" i="0" dirty="0">
                <a:effectLst/>
                <a:latin typeface="+mj-lt"/>
              </a:rPr>
              <a:t>odern user interface for querying and visualizing the recorded data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Partner/</a:t>
            </a:r>
            <a:r>
              <a:rPr lang="de-AT" dirty="0" err="1"/>
              <a:t>Conceptual</a:t>
            </a:r>
            <a:r>
              <a:rPr lang="de-AT" dirty="0"/>
              <a:t> </a:t>
            </a:r>
            <a:r>
              <a:rPr lang="de-AT" dirty="0" err="1"/>
              <a:t>formulation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HTL </a:t>
            </a:r>
            <a:r>
              <a:rPr lang="en-US" dirty="0" err="1"/>
              <a:t>Leoben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container tracking</a:t>
            </a:r>
          </a:p>
          <a:p>
            <a:pPr lvl="1"/>
            <a:r>
              <a:rPr lang="en-US" dirty="0"/>
              <a:t>building prototypes</a:t>
            </a:r>
          </a:p>
          <a:p>
            <a:pPr lvl="1"/>
            <a:r>
              <a:rPr lang="en-US" dirty="0"/>
              <a:t>determine positioning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r>
              <a:rPr lang="en-US" dirty="0"/>
              <a:t>read out environmental data</a:t>
            </a:r>
          </a:p>
          <a:p>
            <a:pPr lvl="1"/>
            <a:r>
              <a:rPr lang="en-US" dirty="0"/>
              <a:t>persist data</a:t>
            </a:r>
          </a:p>
          <a:p>
            <a:pPr lvl="1"/>
            <a:r>
              <a:rPr lang="en-US" dirty="0"/>
              <a:t>display data in web application</a:t>
            </a:r>
            <a:endParaRPr lang="en-US" dirty="0"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8" name="Picture 4" descr="Goal 8: Decent Work &amp; Economic Growth | SDGs">
            <a:extLst>
              <a:ext uri="{FF2B5EF4-FFF2-40B4-BE49-F238E27FC236}">
                <a16:creationId xmlns:a16="http://schemas.microsoft.com/office/drawing/2014/main" id="{217E1397-5E74-8E15-F129-F5CE2E17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64" y="1129259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D8B5555-C002-C946-26D8-F2976951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270" y="1107941"/>
            <a:ext cx="2387734" cy="238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DG 12 - Nachhaltige Konsum- und Produktionsmuster brauchen Glasrecycling -  Die wunderbare Welt des Glasrecyclings | Die wunderbare Welt des  Glasrecyclings">
            <a:extLst>
              <a:ext uri="{FF2B5EF4-FFF2-40B4-BE49-F238E27FC236}">
                <a16:creationId xmlns:a16="http://schemas.microsoft.com/office/drawing/2014/main" id="{826CDA7E-940F-E1FE-ABD9-C1957AF1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05" y="3686287"/>
            <a:ext cx="2430673" cy="24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4. Leben unter Wasser - Indikatoren für nachhaltige Entwicklung - Eurostat">
            <a:extLst>
              <a:ext uri="{FF2B5EF4-FFF2-40B4-BE49-F238E27FC236}">
                <a16:creationId xmlns:a16="http://schemas.microsoft.com/office/drawing/2014/main" id="{5064A9E6-4004-8C25-9F04-F911438D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1" y="3694896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SDG 3: Good Health And Well-Being – UN-Habitat Lao PDR">
            <a:extLst>
              <a:ext uri="{FF2B5EF4-FFF2-40B4-BE49-F238E27FC236}">
                <a16:creationId xmlns:a16="http://schemas.microsoft.com/office/drawing/2014/main" id="{1CE408B0-7230-64B5-3329-EC3710E90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DG 3: Good Health and Well-Being">
            <a:extLst>
              <a:ext uri="{FF2B5EF4-FFF2-40B4-BE49-F238E27FC236}">
                <a16:creationId xmlns:a16="http://schemas.microsoft.com/office/drawing/2014/main" id="{125605AA-63F8-0D9B-970E-7E7FD04B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33" y="1148113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 dirty="0" err="1"/>
              <a:t>Allocation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8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</Words>
  <Application>Microsoft Office PowerPoint</Application>
  <PresentationFormat>Breitbild</PresentationFormat>
  <Paragraphs>250</Paragraphs>
  <Slides>27</Slides>
  <Notes>14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Table of content</vt:lpstr>
      <vt:lpstr>Problem</vt:lpstr>
      <vt:lpstr>Goals</vt:lpstr>
      <vt:lpstr>Partner/Conceptual formulation</vt:lpstr>
      <vt:lpstr>SDGs</vt:lpstr>
      <vt:lpstr>Allocation of tasks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Progress - Kampl</vt:lpstr>
      <vt:lpstr>Progress - Schrempf</vt:lpstr>
      <vt:lpstr>Progress - Gekle</vt:lpstr>
      <vt:lpstr>Progress - Gekle</vt:lpstr>
      <vt:lpstr>PM – Milestones gantt diagram</vt:lpstr>
      <vt:lpstr>PM - Cost estimation</vt:lpstr>
      <vt:lpstr>Literature</vt:lpstr>
      <vt:lpstr>PowerPoint-Präsentation</vt:lpstr>
      <vt:lpstr>PM - Milestones</vt:lpstr>
      <vt:lpstr>PM - Milestones</vt:lpstr>
      <vt:lpstr>PM - Milestones</vt:lpstr>
      <vt:lpstr>PM - Milestones</vt:lpstr>
      <vt:lpstr>PM – How it is lived</vt:lpstr>
      <vt:lpstr>PM – How it is lived</vt:lpstr>
      <vt:lpstr>Server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87</cp:revision>
  <cp:lastPrinted>2020-04-02T17:36:48Z</cp:lastPrinted>
  <dcterms:created xsi:type="dcterms:W3CDTF">2012-09-14T17:11:23Z</dcterms:created>
  <dcterms:modified xsi:type="dcterms:W3CDTF">2025-02-24T08:09:04Z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